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858000" cy="9737725"/>
  <p:embeddedFontLst>
    <p:embeddedFont>
      <p:font typeface="Garamon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3A694A-4AC2-4802-B7EA-05E6B031EBD7}">
  <a:tblStyle styleId="{033A694A-4AC2-4802-B7EA-05E6B031EBD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Garamond-bold.fntdata"/><Relationship Id="rId27" Type="http://schemas.openxmlformats.org/officeDocument/2006/relationships/font" Target="fonts/Garamon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Garamond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Garamond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625975"/>
            <a:ext cx="5484812" cy="4379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587" y="0"/>
            <a:ext cx="1587" cy="15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82dc2129f_0_0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82dc2129f_0_0:notes"/>
          <p:cNvSpPr txBox="1"/>
          <p:nvPr>
            <p:ph idx="1" type="body"/>
          </p:nvPr>
        </p:nvSpPr>
        <p:spPr>
          <a:xfrm>
            <a:off x="685800" y="4625975"/>
            <a:ext cx="5484900" cy="4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82dc2129f_0_6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82dc2129f_0_6:notes"/>
          <p:cNvSpPr txBox="1"/>
          <p:nvPr>
            <p:ph idx="1" type="body"/>
          </p:nvPr>
        </p:nvSpPr>
        <p:spPr>
          <a:xfrm>
            <a:off x="685800" y="4625975"/>
            <a:ext cx="5484900" cy="4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82dc2129f_0_12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82dc2129f_0_12:notes"/>
          <p:cNvSpPr txBox="1"/>
          <p:nvPr>
            <p:ph idx="1" type="body"/>
          </p:nvPr>
        </p:nvSpPr>
        <p:spPr>
          <a:xfrm>
            <a:off x="685800" y="4625975"/>
            <a:ext cx="5484900" cy="4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82dc2129f_0_19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82dc2129f_0_19:notes"/>
          <p:cNvSpPr txBox="1"/>
          <p:nvPr>
            <p:ph idx="1" type="body"/>
          </p:nvPr>
        </p:nvSpPr>
        <p:spPr>
          <a:xfrm>
            <a:off x="685800" y="4625975"/>
            <a:ext cx="5484900" cy="4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1587" y="0"/>
            <a:ext cx="1587" cy="15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ea4d5d3eb_1_0:notes"/>
          <p:cNvSpPr/>
          <p:nvPr>
            <p:ph idx="2" type="sldImg"/>
          </p:nvPr>
        </p:nvSpPr>
        <p:spPr>
          <a:xfrm>
            <a:off x="995362" y="739775"/>
            <a:ext cx="4867200" cy="36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0" name="Google Shape;160;geea4d5d3eb_1_0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3d8323e02_0_0:notes"/>
          <p:cNvSpPr/>
          <p:nvPr>
            <p:ph idx="2" type="sldImg"/>
          </p:nvPr>
        </p:nvSpPr>
        <p:spPr>
          <a:xfrm>
            <a:off x="995362" y="739775"/>
            <a:ext cx="4867200" cy="36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7" name="Google Shape;167;g93d8323e02_0_0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625975"/>
            <a:ext cx="5484812" cy="43799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995362" y="739775"/>
            <a:ext cx="4867275" cy="3651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625975"/>
            <a:ext cx="5484812" cy="4379912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0" y="739775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 rot="5400000">
            <a:off x="2309018" y="-251619"/>
            <a:ext cx="4524375" cy="822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732338" y="2171700"/>
            <a:ext cx="5849937" cy="205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542132" y="189707"/>
            <a:ext cx="584993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 rot="5400000">
            <a:off x="2309018" y="-251619"/>
            <a:ext cx="4524375" cy="82280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99">
            <a:alpha val="84705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39237" cy="6848475"/>
            <a:chOff x="0" y="0"/>
            <a:chExt cx="5757" cy="431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1728" y="2644"/>
                <a:ext cx="2881" cy="1670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4170" y="2671"/>
                <a:ext cx="1258" cy="810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2900" y="3346"/>
                <a:ext cx="2848" cy="968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748" y="2230"/>
                <a:ext cx="3006" cy="2084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4501" y="2317"/>
                <a:ext cx="1247" cy="538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3" name="Google Shape;13;p1"/>
            <p:cNvSpPr/>
            <p:nvPr/>
          </p:nvSpPr>
          <p:spPr>
            <a:xfrm>
              <a:off x="3322" y="1341"/>
              <a:ext cx="1824" cy="1536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0"/>
              <a:ext cx="5757" cy="1775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/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6553200" y="625475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99">
            <a:alpha val="84705"/>
          </a:srgbClr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/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6553200" y="6248400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  <a:def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0" y="0"/>
            <a:ext cx="9139237" cy="6848475"/>
            <a:chOff x="0" y="0"/>
            <a:chExt cx="5757" cy="4314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1728" y="2644"/>
                <a:ext cx="2881" cy="1670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4170" y="2671"/>
                <a:ext cx="1258" cy="810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2900" y="3346"/>
                <a:ext cx="2848" cy="968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2748" y="2230"/>
                <a:ext cx="3006" cy="2084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4501" y="2317"/>
                <a:ext cx="1247" cy="538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77" name="Google Shape;77;p13"/>
            <p:cNvSpPr/>
            <p:nvPr/>
          </p:nvSpPr>
          <p:spPr>
            <a:xfrm>
              <a:off x="3322" y="1341"/>
              <a:ext cx="1824" cy="1536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0" y="0"/>
              <a:ext cx="5757" cy="1775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9" name="Google Shape;79;p13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13"/>
          <p:cNvSpPr txBox="1"/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6000"/>
              <a:buFont typeface="Garamond"/>
              <a:buNone/>
            </a:pPr>
            <a:r>
              <a:rPr b="1" i="0" lang="en-US" sz="6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Zasedání členské schůze Libčice.net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1374775" y="410368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aramond"/>
              <a:buNone/>
            </a:pPr>
            <a:r>
              <a:rPr lang="en-US" sz="3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9. 9. 2021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Motivační program a rychlost přípojek</a:t>
            </a:r>
            <a:endParaRPr/>
          </a:p>
        </p:txBody>
      </p:sp>
      <p:sp>
        <p:nvSpPr>
          <p:cNvPr id="199" name="Google Shape;199;p34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➢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Princip – zvýšení rychlosti v rámci technických možností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➢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Motivace členů k pořízení vyspělejší technologie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➢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Rychlosti podle přístupové technologie a počtu sousedů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2Mb wifi 2</a:t>
            </a:r>
            <a:r>
              <a:rPr lang="en-US" sz="1800">
                <a:solidFill>
                  <a:srgbClr val="FFFFFF"/>
                </a:solidFill>
              </a:rPr>
              <a:t>.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8Mb wifi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12Mb wifi g2 –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16Mb wifi g3 - 5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24Mb wifi g4+ - 5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30Mb airMax - 5</a:t>
            </a:r>
            <a:r>
              <a:rPr lang="en-US" sz="1800">
                <a:solidFill>
                  <a:srgbClr val="FFFFFF"/>
                </a:solidFill>
              </a:rPr>
              <a:t>G</a:t>
            </a:r>
            <a:r>
              <a:rPr lang="en-US" sz="1800">
                <a:solidFill>
                  <a:schemeClr val="lt1"/>
                </a:solidFill>
              </a:rPr>
              <a:t>Hz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>
                <a:solidFill>
                  <a:srgbClr val="FFFFFF"/>
                </a:solidFill>
              </a:rPr>
              <a:t>100Mb </a:t>
            </a:r>
            <a:r>
              <a:rPr lang="en-US" sz="1800">
                <a:solidFill>
                  <a:schemeClr val="lt1"/>
                </a:solidFill>
              </a:rPr>
              <a:t>wifi 60GHz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300Mb (500Mb</a:t>
            </a:r>
            <a:r>
              <a:rPr lang="en-US" sz="1800">
                <a:solidFill>
                  <a:srgbClr val="FFFFFF"/>
                </a:solidFill>
              </a:rPr>
              <a:t>?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optická/metalická přípojka do páteřní sítě </a:t>
            </a:r>
            <a:r>
              <a:rPr lang="en-US" sz="1800">
                <a:solidFill>
                  <a:srgbClr val="FFFFFF"/>
                </a:solidFill>
              </a:rPr>
              <a:t>(někde 100Mb)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500Mb (1</a:t>
            </a:r>
            <a:r>
              <a:rPr lang="en-US" sz="1800">
                <a:solidFill>
                  <a:srgbClr val="FFFFFF"/>
                </a:solidFill>
              </a:rPr>
              <a:t>G?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patron – páteřní síť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/>
        </p:nvSpPr>
        <p:spPr>
          <a:xfrm>
            <a:off x="457200" y="309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Vývoj typů připojení</a:t>
            </a:r>
            <a:endParaRPr/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475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 title="Typy připojení k sít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13876"/>
            <a:ext cx="8394024" cy="48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457200" y="274630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Vývoj počtu členů</a:t>
            </a:r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 title="Počet aktivních přípojek k sít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38" y="954450"/>
            <a:ext cx="8071974" cy="26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 title="Počet nově registrovaných členů v letec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50" y="3723625"/>
            <a:ext cx="7964976" cy="26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/>
        </p:nvSpPr>
        <p:spPr>
          <a:xfrm>
            <a:off x="457200" y="309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Připojení do internetu</a:t>
            </a:r>
            <a:endParaRPr/>
          </a:p>
        </p:txBody>
      </p:sp>
      <p:sp>
        <p:nvSpPr>
          <p:cNvPr id="221" name="Google Shape;221;p37"/>
          <p:cNvSpPr txBox="1"/>
          <p:nvPr/>
        </p:nvSpPr>
        <p:spPr>
          <a:xfrm>
            <a:off x="548237" y="1452462"/>
            <a:ext cx="5759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5143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Char char="■"/>
            </a:pPr>
            <a:r>
              <a:rPr i="0" lang="en-US" sz="1800" u="none">
                <a:solidFill>
                  <a:srgbClr val="FFFFFF"/>
                </a:solidFill>
              </a:rPr>
              <a:t> Současná rychlost </a:t>
            </a:r>
            <a:r>
              <a:rPr lang="en-US" sz="1800">
                <a:solidFill>
                  <a:srgbClr val="FFFFFF"/>
                </a:solidFill>
              </a:rPr>
              <a:t>2</a:t>
            </a:r>
            <a:r>
              <a:rPr i="0" lang="en-US" sz="1800" u="none">
                <a:solidFill>
                  <a:srgbClr val="FFFFFF"/>
                </a:solidFill>
              </a:rPr>
              <a:t>Gbps</a:t>
            </a:r>
            <a:endParaRPr/>
          </a:p>
          <a:p>
            <a:pPr indent="-5143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Char char="■"/>
            </a:pPr>
            <a:r>
              <a:rPr i="0" lang="en-US" sz="1800" u="none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7</a:t>
            </a:r>
            <a:r>
              <a:rPr i="0" lang="en-US" sz="1800" u="none">
                <a:solidFill>
                  <a:srgbClr val="FFFFFF"/>
                </a:solidFill>
              </a:rPr>
              <a:t>1</a:t>
            </a:r>
            <a:r>
              <a:rPr lang="en-US" sz="1800">
                <a:solidFill>
                  <a:srgbClr val="FFFFFF"/>
                </a:solidFill>
              </a:rPr>
              <a:t>8</a:t>
            </a:r>
            <a:r>
              <a:rPr i="0" lang="en-US" sz="1800" u="none">
                <a:solidFill>
                  <a:srgbClr val="FFFFFF"/>
                </a:solidFill>
              </a:rPr>
              <a:t> veřejných I</a:t>
            </a:r>
            <a:r>
              <a:rPr lang="en-US" sz="1800">
                <a:solidFill>
                  <a:srgbClr val="FFFFFF"/>
                </a:solidFill>
              </a:rPr>
              <a:t>P</a:t>
            </a:r>
            <a:r>
              <a:rPr i="0" lang="en-US" sz="1800" u="none">
                <a:solidFill>
                  <a:srgbClr val="FFFFFF"/>
                </a:solidFill>
              </a:rPr>
              <a:t>v4 adres</a:t>
            </a:r>
            <a:endParaRPr/>
          </a:p>
          <a:p>
            <a:pPr indent="-5143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10"/>
              <a:buChar char="■"/>
            </a:pPr>
            <a:r>
              <a:rPr i="0" lang="en-US" sz="1800" u="none">
                <a:solidFill>
                  <a:srgbClr val="FFFFFF"/>
                </a:solidFill>
              </a:rPr>
              <a:t> Zprovozněno IPv6</a:t>
            </a:r>
            <a:endParaRPr i="0" sz="1800" u="none">
              <a:solidFill>
                <a:srgbClr val="FFFFFF"/>
              </a:solidFill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-US" sz="1800">
                <a:solidFill>
                  <a:srgbClr val="FFFFFF"/>
                </a:solidFill>
              </a:rPr>
              <a:t> Zprovozněno SledovaniTV - nyní cca 63 uživatelů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>
              <a:solidFill>
                <a:srgbClr val="FFFFFF"/>
              </a:solidFill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00" y="2819387"/>
            <a:ext cx="7773223" cy="316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/>
        </p:nvSpPr>
        <p:spPr>
          <a:xfrm>
            <a:off x="881850" y="1278775"/>
            <a:ext cx="7380300" cy="3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Ustavení volební komise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Volba členů rady spolku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Volba členů kontrolní komise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Schválení účetní</a:t>
            </a:r>
            <a:r>
              <a:rPr lang="en-US" sz="2000">
                <a:solidFill>
                  <a:srgbClr val="FFFFFF"/>
                </a:solidFill>
              </a:rPr>
              <a:t>ho</a:t>
            </a: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spolku</a:t>
            </a:r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Volby do orgánů spolku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Volby do orgánů spolku</a:t>
            </a:r>
            <a:endParaRPr/>
          </a:p>
        </p:txBody>
      </p:sp>
      <p:sp>
        <p:nvSpPr>
          <p:cNvPr id="236" name="Google Shape;236;p39"/>
          <p:cNvSpPr txBox="1"/>
          <p:nvPr/>
        </p:nvSpPr>
        <p:spPr>
          <a:xfrm>
            <a:off x="965200" y="1371600"/>
            <a:ext cx="7380300" cy="3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3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Volí se 5 členů rady</a:t>
            </a:r>
            <a:r>
              <a:rPr lang="en-US" sz="3400">
                <a:solidFill>
                  <a:srgbClr val="FFFFFF"/>
                </a:solidFill>
              </a:rPr>
              <a:t>.</a:t>
            </a:r>
            <a:endParaRPr sz="3400">
              <a:solidFill>
                <a:srgbClr val="FFFFFF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en-US" sz="3400">
                <a:solidFill>
                  <a:srgbClr val="FFFFFF"/>
                </a:solidFill>
              </a:rPr>
              <a:t>Jaroslav Korunka</a:t>
            </a:r>
            <a:endParaRPr sz="3400">
              <a:solidFill>
                <a:srgbClr val="FFFFFF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en-US" sz="3400">
                <a:solidFill>
                  <a:srgbClr val="FFFFFF"/>
                </a:solidFill>
              </a:rPr>
              <a:t>Jan Malik</a:t>
            </a:r>
            <a:endParaRPr sz="3400">
              <a:solidFill>
                <a:srgbClr val="FFFFFF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en-US" sz="3400">
                <a:solidFill>
                  <a:srgbClr val="FFFFFF"/>
                </a:solidFill>
              </a:rPr>
              <a:t>Milos Kapoun</a:t>
            </a:r>
            <a:endParaRPr sz="3400">
              <a:solidFill>
                <a:srgbClr val="FFFFFF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en-US" sz="3400">
                <a:solidFill>
                  <a:srgbClr val="FFFFFF"/>
                </a:solidFill>
              </a:rPr>
              <a:t>Lukas Vyhlidka</a:t>
            </a:r>
            <a:endParaRPr sz="3400">
              <a:solidFill>
                <a:srgbClr val="FFFFFF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en-US" sz="3400">
                <a:solidFill>
                  <a:srgbClr val="FFFFFF"/>
                </a:solidFill>
              </a:rPr>
              <a:t>Vlastimil Babka</a:t>
            </a:r>
            <a:endParaRPr sz="3400">
              <a:solidFill>
                <a:srgbClr val="FFFFFF"/>
              </a:solidFill>
            </a:endParaRPr>
          </a:p>
          <a:p>
            <a: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AutoNum type="arabicPeriod"/>
            </a:pPr>
            <a:r>
              <a:rPr lang="en-US" sz="3400">
                <a:solidFill>
                  <a:srgbClr val="FFFFFF"/>
                </a:solidFill>
              </a:rPr>
              <a:t>Martin Kucko</a:t>
            </a:r>
            <a:endParaRPr sz="34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Font typeface="Garamond"/>
              <a:buNone/>
            </a:pPr>
            <a:r>
              <a:rPr b="1" i="0" lang="en-US" sz="28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Kandidáti na členy kontrolní komise</a:t>
            </a:r>
            <a:endParaRPr/>
          </a:p>
        </p:txBody>
      </p:sp>
      <p:sp>
        <p:nvSpPr>
          <p:cNvPr id="244" name="Google Shape;244;p40"/>
          <p:cNvSpPr txBox="1"/>
          <p:nvPr/>
        </p:nvSpPr>
        <p:spPr>
          <a:xfrm>
            <a:off x="889000" y="1295400"/>
            <a:ext cx="7380300" cy="4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39725" lvl="0" marL="339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3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Volí se 3 členové komise</a:t>
            </a:r>
            <a:endParaRPr b="0" i="0" sz="37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3700"/>
              <a:buAutoNum type="arabicPeriod"/>
            </a:pPr>
            <a:r>
              <a:rPr lang="en-US" sz="3700">
                <a:solidFill>
                  <a:srgbClr val="FFFFFF"/>
                </a:solidFill>
              </a:rPr>
              <a:t>Lukas Vyhlidka</a:t>
            </a:r>
            <a:endParaRPr sz="3700">
              <a:solidFill>
                <a:srgbClr val="FFFFFF"/>
              </a:solidFill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AutoNum type="arabicPeriod"/>
            </a:pPr>
            <a:r>
              <a:rPr lang="en-US" sz="3700">
                <a:solidFill>
                  <a:srgbClr val="FFFFFF"/>
                </a:solidFill>
              </a:rPr>
              <a:t>Libor Kratochvil</a:t>
            </a:r>
            <a:endParaRPr sz="3700">
              <a:solidFill>
                <a:srgbClr val="FFFFFF"/>
              </a:solidFill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AutoNum type="arabicPeriod"/>
            </a:pPr>
            <a:r>
              <a:rPr lang="en-US" sz="3700">
                <a:solidFill>
                  <a:srgbClr val="FFFFFF"/>
                </a:solidFill>
              </a:rPr>
              <a:t>Jan Mensik</a:t>
            </a:r>
            <a:endParaRPr sz="3700">
              <a:solidFill>
                <a:srgbClr val="FFFFFF"/>
              </a:solidFill>
            </a:endParaRPr>
          </a:p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AutoNum type="arabicPeriod"/>
            </a:pPr>
            <a:r>
              <a:rPr lang="en-US" sz="3700">
                <a:solidFill>
                  <a:srgbClr val="FFFFFF"/>
                </a:solidFill>
              </a:rPr>
              <a:t>Vaclav Schanil</a:t>
            </a:r>
            <a:endParaRPr sz="3700">
              <a:solidFill>
                <a:srgbClr val="FFFFFF"/>
              </a:solidFill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Font typeface="Garamond"/>
              <a:buNone/>
            </a:pPr>
            <a:r>
              <a:rPr b="1" i="0" lang="en-US" sz="28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Navržený účetní spolku</a:t>
            </a:r>
            <a:endParaRPr/>
          </a:p>
        </p:txBody>
      </p:sp>
      <p:pic>
        <p:nvPicPr>
          <p:cNvPr id="250" name="Google Shape;25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1"/>
          <p:cNvSpPr txBox="1"/>
          <p:nvPr/>
        </p:nvSpPr>
        <p:spPr>
          <a:xfrm>
            <a:off x="1044775" y="1754675"/>
            <a:ext cx="5290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Katerina Vancurikova</a:t>
            </a:r>
            <a:endParaRPr sz="2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Diskuse</a:t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457200" y="1565128"/>
            <a:ext cx="82296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br>
              <a:rPr b="1" i="0" lang="en-US" sz="40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64" name="Google Shape;264;p43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i="0" sz="3200" u="none">
              <a:solidFill>
                <a:srgbClr val="FFFFFF"/>
              </a:solidFill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t/>
            </a:r>
            <a:endParaRPr i="0" sz="3200" u="none">
              <a:solidFill>
                <a:srgbClr val="FFFFFF"/>
              </a:solidFill>
            </a:endParaRPr>
          </a:p>
          <a:p>
            <a:pPr indent="-341312" lvl="0" marL="341312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aramond"/>
              <a:buNone/>
            </a:pPr>
            <a:r>
              <a:rPr i="0" lang="en-US" sz="3200" u="none">
                <a:solidFill>
                  <a:srgbClr val="FFFFFF"/>
                </a:solidFill>
              </a:rPr>
              <a:t>Děkujeme za pozornost</a:t>
            </a:r>
            <a:endParaRPr/>
          </a:p>
        </p:txBody>
      </p:sp>
      <p:pic>
        <p:nvPicPr>
          <p:cNvPr id="265" name="Google Shape;26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400"/>
              <a:buFont typeface="Garamond"/>
              <a:buNone/>
            </a:pPr>
            <a:r>
              <a:rPr b="1" i="0" lang="en-US" sz="44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Program jednání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Ustavení ověřovatele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Doplnění a schválení programu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Zpráva rady o výsledcích hospodaření za rok 20</a:t>
            </a:r>
            <a:r>
              <a:rPr lang="en-US" sz="2000">
                <a:solidFill>
                  <a:srgbClr val="FFFFFF"/>
                </a:solidFill>
              </a:rPr>
              <a:t>20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Schválení zprávy rady o výsledcích hospodaření za rok 20</a:t>
            </a:r>
            <a:r>
              <a:rPr lang="en-US" sz="2000">
                <a:solidFill>
                  <a:srgbClr val="FFFFFF"/>
                </a:solidFill>
              </a:rPr>
              <a:t>20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Roční plán výdajů na rok 20</a:t>
            </a:r>
            <a:r>
              <a:rPr lang="en-US" sz="2000">
                <a:solidFill>
                  <a:srgbClr val="FFFFFF"/>
                </a:solidFill>
              </a:rPr>
              <a:t>21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Schválení ročního plánu výdajů na rok 20</a:t>
            </a:r>
            <a:r>
              <a:rPr lang="en-US" sz="2000">
                <a:solidFill>
                  <a:srgbClr val="FFFFFF"/>
                </a:solidFill>
              </a:rPr>
              <a:t>21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Informace rady </a:t>
            </a:r>
            <a:r>
              <a:rPr lang="en-US" sz="2000">
                <a:solidFill>
                  <a:srgbClr val="FFFFFF"/>
                </a:solidFill>
              </a:rPr>
              <a:t>spolku</a:t>
            </a: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Libčice.net ke členům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</a:rPr>
              <a:t>Volba členů rady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Diskuse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Výsledky hospodaření za rok 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endParaRPr/>
          </a:p>
        </p:txBody>
      </p:sp>
      <p:sp>
        <p:nvSpPr>
          <p:cNvPr id="148" name="Google Shape;148;p27"/>
          <p:cNvSpPr txBox="1"/>
          <p:nvPr/>
        </p:nvSpPr>
        <p:spPr>
          <a:xfrm>
            <a:off x="679450" y="1636638"/>
            <a:ext cx="6994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Příjmy a výdaje v roce 20</a:t>
            </a:r>
            <a:r>
              <a:rPr lang="en-US" sz="2000">
                <a:solidFill>
                  <a:srgbClr val="FFFFFF"/>
                </a:solidFill>
              </a:rPr>
              <a:t>20</a:t>
            </a: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 tis. Kč</a:t>
            </a:r>
            <a:endParaRPr/>
          </a:p>
        </p:txBody>
      </p:sp>
      <p:graphicFrame>
        <p:nvGraphicFramePr>
          <p:cNvPr id="149" name="Google Shape;149;p27"/>
          <p:cNvGraphicFramePr/>
          <p:nvPr/>
        </p:nvGraphicFramePr>
        <p:xfrm>
          <a:off x="1403350" y="28527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{033A694A-4AC2-4802-B7EA-05E6B031EBD7}</a:tableStyleId>
              </a:tblPr>
              <a:tblGrid>
                <a:gridCol w="2668575"/>
                <a:gridCol w="1162050"/>
                <a:gridCol w="1716075"/>
              </a:tblGrid>
              <a:tr h="360350"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Název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Plán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20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Skutečnost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20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Příjmy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1370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1351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Konektivita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292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293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Rozvoj sítě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1000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1086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Nákup služeb+ostatní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300+82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374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8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Rezerva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-310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-402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Výsledky hospodaření za rok 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endParaRPr/>
          </a:p>
        </p:txBody>
      </p:sp>
      <p:sp>
        <p:nvSpPr>
          <p:cNvPr id="156" name="Google Shape;156;p28"/>
          <p:cNvSpPr txBox="1"/>
          <p:nvPr/>
        </p:nvSpPr>
        <p:spPr>
          <a:xfrm>
            <a:off x="457200" y="1330925"/>
            <a:ext cx="8000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Příjmy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Skutečné příjmy byly nižší. Ustává připojování nových členů z důvodu vyčerpání aktivních členů. Trvá pomoc starším členům s výměnami na novější HW.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Konektivita</a:t>
            </a:r>
            <a:endParaRPr/>
          </a:p>
          <a:p>
            <a:pPr indent="-290830" lvl="1" marL="914400" rtl="0" algn="l"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chemeClr val="lt1"/>
                </a:solidFill>
              </a:rPr>
              <a:t>U Telematiky se v květnu 2020 zvedl limit rychlosti z 1 Gbit/s na 2 Gbit/s a tím došlo k mírnému nárůstu cen.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Rozvoj sítě</a:t>
            </a:r>
            <a:endParaRPr>
              <a:solidFill>
                <a:srgbClr val="FFFFFF"/>
              </a:solidFill>
            </a:endParaRPr>
          </a:p>
          <a:p>
            <a:pPr indent="-31083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>
                <a:solidFill>
                  <a:schemeClr val="lt1"/>
                </a:solidFill>
              </a:rPr>
              <a:t>V roce 2020  probíhalo mimo obvyklého rozšiřování optické sítě především upgrade mnoha páteřních prvků na 10Gbit a 25Gbit. Navýšení fyzické linky do internetu z 1G na 10Gbit. Upgrade prostředí virtualizace. Dva nové oddělené DNS servery. Pořízení velké zásoby optických modulů z důvodu obav covid-19 nedostupnosti zdrojů. Započetí migrace WiFi na MtP 60Ghz (na škole, úřadě, Sahaře, Ke Studánkám). Zakoupen a nainstalován neflow monitor. Zakoupeno OTDR. Zakoupeno NAS uloziste. Osazení nového racku do školy.</a:t>
            </a:r>
            <a:endParaRPr>
              <a:solidFill>
                <a:srgbClr val="FFFFFF"/>
              </a:solidFill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Nákup služeb + ostatní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Zakoupení plošiny a vyjednání garážování. Zaplacena oprava střechy na lokodepu. O polovinu se nám bude snižovat nájem do vyrovnání ceny opravy.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Rezerva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US">
                <a:solidFill>
                  <a:srgbClr val="FFFFFF"/>
                </a:solidFill>
              </a:rPr>
              <a:t>Bylo čerpáno z rezervy, aby se pokryly výdaje dané zvýšeným rozvojem sítě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Výsledky hospodaření za rok 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endParaRPr b="1" sz="3600">
              <a:solidFill>
                <a:srgbClr val="E5E5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detail</a:t>
            </a:r>
            <a:endParaRPr b="1" sz="3600">
              <a:solidFill>
                <a:srgbClr val="E5E5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050" y="1417622"/>
            <a:ext cx="5041900" cy="521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Plán </a:t>
            </a: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21</a:t>
            </a: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457200" y="1330925"/>
            <a:ext cx="8000700" cy="4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Příjmy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Neočekáváme zásadní změny v počtu členů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Konektivita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Zůstáváme u současně objednané kapacity vytížení cca 60%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Rozvoj sítě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Výměna zastaralého multimode rozvodu na sídlišti za singlemode samonosné kabely</a:t>
            </a:r>
            <a:endParaRPr>
              <a:solidFill>
                <a:srgbClr val="FFFFFF"/>
              </a:solidFill>
            </a:endParaRPr>
          </a:p>
          <a:p>
            <a:pPr indent="-31083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>
                <a:solidFill>
                  <a:srgbClr val="FFFFFF"/>
                </a:solidFill>
              </a:rPr>
              <a:t>Upgrade aktivních prvků na sídlišti v bytových domech</a:t>
            </a:r>
            <a:endParaRPr>
              <a:solidFill>
                <a:srgbClr val="FFFFFF"/>
              </a:solidFill>
            </a:endParaRPr>
          </a:p>
          <a:p>
            <a:pPr indent="-31083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>
                <a:solidFill>
                  <a:srgbClr val="FFFFFF"/>
                </a:solidFill>
              </a:rPr>
              <a:t>Přepojení hlavního uzlu sídliště na novou aktivní technologii Arista</a:t>
            </a:r>
            <a:endParaRPr>
              <a:solidFill>
                <a:srgbClr val="FFFFFF"/>
              </a:solidFill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Nákup služeb + ostatní</a:t>
            </a:r>
            <a:endParaRPr/>
          </a:p>
          <a:p>
            <a:pPr indent="-31083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>
                <a:solidFill>
                  <a:srgbClr val="FFFFFF"/>
                </a:solidFill>
              </a:rPr>
              <a:t>Dokončení garážového stání</a:t>
            </a:r>
            <a:endParaRPr>
              <a:solidFill>
                <a:srgbClr val="FFFFFF"/>
              </a:solidFill>
            </a:endParaRPr>
          </a:p>
          <a:p>
            <a:pPr indent="-31083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-US">
                <a:solidFill>
                  <a:srgbClr val="FFFFFF"/>
                </a:solidFill>
              </a:rPr>
              <a:t>Plošina - opravy, STK, revize</a:t>
            </a:r>
            <a:endParaRPr>
              <a:solidFill>
                <a:srgbClr val="FFFFFF"/>
              </a:solidFill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Rezerva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886E0"/>
              </a:buClr>
              <a:buSzPts val="980"/>
              <a:buFont typeface="Noto Sans Symbols"/>
              <a:buChar char="■"/>
            </a:pPr>
            <a:r>
              <a:rPr lang="en-US">
                <a:solidFill>
                  <a:srgbClr val="FFFFFF"/>
                </a:solidFill>
              </a:rPr>
              <a:t>Rezervu plánujeme tak, abychom udrželi na účtě “havarijní rezervu” 600 000 Kč pro nenadálé  události.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Roční plán výdajů na rok 20</a:t>
            </a:r>
            <a:r>
              <a:rPr b="1" lang="en-US" sz="3600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21</a:t>
            </a:r>
            <a:endParaRPr/>
          </a:p>
        </p:txBody>
      </p:sp>
      <p:sp>
        <p:nvSpPr>
          <p:cNvPr id="177" name="Google Shape;177;p31"/>
          <p:cNvSpPr txBox="1"/>
          <p:nvPr/>
        </p:nvSpPr>
        <p:spPr>
          <a:xfrm>
            <a:off x="457200" y="1639875"/>
            <a:ext cx="81678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260"/>
              <a:buFont typeface="Noto Sans Symbols"/>
              <a:buChar char="■"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Plánované příjmy a výdaje v roce 20</a:t>
            </a:r>
            <a:r>
              <a:rPr lang="en-US" sz="1800">
                <a:solidFill>
                  <a:srgbClr val="FFFFFF"/>
                </a:solidFill>
              </a:rPr>
              <a:t>21</a:t>
            </a:r>
            <a:endParaRPr/>
          </a:p>
        </p:txBody>
      </p:sp>
      <p:graphicFrame>
        <p:nvGraphicFramePr>
          <p:cNvPr id="178" name="Google Shape;178;p31"/>
          <p:cNvGraphicFramePr/>
          <p:nvPr/>
        </p:nvGraphicFramePr>
        <p:xfrm>
          <a:off x="1258887" y="256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{033A694A-4AC2-4802-B7EA-05E6B031EBD7}</a:tableStyleId>
              </a:tblPr>
              <a:tblGrid>
                <a:gridCol w="2266950"/>
                <a:gridCol w="1460500"/>
                <a:gridCol w="1458900"/>
              </a:tblGrid>
              <a:tr h="546100"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Název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Skutečnost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20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Plán </a:t>
                      </a:r>
                      <a:r>
                        <a:rPr b="1" lang="en-US">
                          <a:solidFill>
                            <a:srgbClr val="FFFFFF"/>
                          </a:solidFill>
                        </a:rPr>
                        <a:t>21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Očekávané př</a:t>
                      </a:r>
                      <a:r>
                        <a:rPr lang="en-US">
                          <a:solidFill>
                            <a:srgbClr val="FFFFFF"/>
                          </a:solidFill>
                        </a:rPr>
                        <a:t>í</a:t>
                      </a: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jmy: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1351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1360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30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Konektivita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293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304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Rozvoj sítě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1086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950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125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Nákup služeb+ostatní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374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120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-341312" lvl="0" marL="342900" marR="0" rtl="0" algn="l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Rezerva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-402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1312" lvl="0" marL="342900" marR="0" rtl="0" algn="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-14</a:t>
                      </a:r>
                      <a:endParaRPr/>
                    </a:p>
                  </a:txBody>
                  <a:tcPr marT="59250" marB="46800" marR="90000" marL="900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9" name="Google Shape;1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3600"/>
              <a:buFont typeface="Garamond"/>
              <a:buNone/>
            </a:pPr>
            <a:r>
              <a:rPr b="1" i="0" lang="en-US" sz="3600" u="none">
                <a:solidFill>
                  <a:srgbClr val="E5E5FF"/>
                </a:solidFill>
                <a:latin typeface="Garamond"/>
                <a:ea typeface="Garamond"/>
                <a:cs typeface="Garamond"/>
                <a:sym typeface="Garamond"/>
              </a:rPr>
              <a:t>Informace rady Libčice.net ke členům</a:t>
            </a:r>
            <a:endParaRPr/>
          </a:p>
        </p:txBody>
      </p:sp>
      <p:sp>
        <p:nvSpPr>
          <p:cNvPr id="185" name="Google Shape;185;p32"/>
          <p:cNvSpPr txBox="1"/>
          <p:nvPr/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Vývoj infrastruktury sítě za posledních 12 měsíců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Navýšení rychlosti a datových limitů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Motivační program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Noto Sans Symbols"/>
              <a:buChar char="■"/>
            </a:pPr>
            <a:r>
              <a:rPr b="0" i="0" lang="en-US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Počet členů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6381750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30" y="71437"/>
            <a:ext cx="6545633" cy="67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457200" y="71430"/>
            <a:ext cx="8229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5FF"/>
              </a:buClr>
              <a:buSzPts val="4000"/>
              <a:buFont typeface="Garamond"/>
              <a:buNone/>
            </a:pPr>
            <a:r>
              <a:rPr b="1" i="0" lang="en-US" sz="4000" u="none">
                <a:latin typeface="Garamond"/>
                <a:ea typeface="Garamond"/>
                <a:cs typeface="Garamond"/>
                <a:sym typeface="Garamond"/>
              </a:rPr>
              <a:t>Trasa projektu MOPS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075" y="6357675"/>
            <a:ext cx="316547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